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74" r:id="rId7"/>
    <p:sldId id="272" r:id="rId8"/>
    <p:sldId id="264" r:id="rId9"/>
    <p:sldId id="278" r:id="rId10"/>
    <p:sldId id="280" r:id="rId11"/>
    <p:sldId id="268" r:id="rId12"/>
    <p:sldId id="269" r:id="rId13"/>
    <p:sldId id="288" r:id="rId14"/>
    <p:sldId id="287" r:id="rId15"/>
    <p:sldId id="284" r:id="rId16"/>
    <p:sldId id="283" r:id="rId17"/>
    <p:sldId id="277" r:id="rId18"/>
    <p:sldId id="263" r:id="rId19"/>
    <p:sldId id="290" r:id="rId20"/>
    <p:sldId id="271" r:id="rId21"/>
    <p:sldId id="282" r:id="rId22"/>
    <p:sldId id="261" r:id="rId23"/>
    <p:sldId id="285" r:id="rId24"/>
    <p:sldId id="291" r:id="rId25"/>
    <p:sldId id="286" r:id="rId26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0F0"/>
    <a:srgbClr val="AC04AC"/>
    <a:srgbClr val="D3CFC7"/>
    <a:srgbClr val="1AB233"/>
    <a:srgbClr val="148A29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napToGrid="0" snapToObjects="1">
      <p:cViewPr>
        <p:scale>
          <a:sx n="100" d="100"/>
          <a:sy n="100" d="100"/>
        </p:scale>
        <p:origin x="-754" y="-58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15.4.2019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15.4.2019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PETROOLI</a:t>
            </a:r>
            <a:br>
              <a:rPr lang="fi-FI" dirty="0" smtClean="0"/>
            </a:br>
            <a:r>
              <a:rPr lang="fi-FI" dirty="0" smtClean="0"/>
              <a:t>Esityksen nimi mustalla tekstillä </a:t>
            </a:r>
            <a:br>
              <a:rPr lang="fi-FI" dirty="0" smtClean="0"/>
            </a:br>
            <a:r>
              <a:rPr lang="fi-FI" dirty="0" smtClean="0"/>
              <a:t>yhdellä tai useammalla rivillä</a:t>
            </a:r>
            <a:endParaRPr lang="fi-FI" dirty="0"/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</a:t>
            </a:r>
            <a:br>
              <a:rPr lang="fi-FI" dirty="0" smtClean="0"/>
            </a:br>
            <a:r>
              <a:rPr lang="fi-FI" dirty="0" smtClean="0"/>
              <a:t>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</a:t>
            </a:r>
            <a:br>
              <a:rPr lang="fi-FI" dirty="0" smtClean="0"/>
            </a:br>
            <a:r>
              <a:rPr lang="fi-FI" dirty="0" smtClean="0"/>
              <a:t>Rajaa’ työkalu &gt; voit siirtää kuvaa tai skaalata </a:t>
            </a:r>
            <a:br>
              <a:rPr lang="fi-FI" dirty="0" smtClean="0"/>
            </a:br>
            <a:r>
              <a:rPr lang="fi-FI" dirty="0" smtClean="0"/>
              <a:t>sitä suuremmaksi pallon sisällä.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</a:t>
            </a:r>
            <a:br>
              <a:rPr lang="fi-FI" dirty="0" smtClean="0"/>
            </a:br>
            <a:r>
              <a:rPr lang="fi-FI" dirty="0" smtClean="0"/>
              <a:t>kulmissa olevista vaaleista palloista. Kun rajaus/</a:t>
            </a:r>
            <a:br>
              <a:rPr lang="fi-FI" dirty="0" smtClean="0"/>
            </a:br>
            <a:r>
              <a:rPr lang="fi-FI" dirty="0" smtClean="0"/>
              <a:t>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</a:t>
            </a:r>
            <a:br>
              <a:rPr lang="fi-FI" dirty="0" smtClean="0"/>
            </a:br>
            <a:r>
              <a:rPr lang="fi-FI" dirty="0" smtClean="0"/>
              <a:t>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</a:t>
            </a:r>
            <a:br>
              <a:rPr lang="fi-FI" dirty="0" smtClean="0"/>
            </a:br>
            <a:r>
              <a:rPr lang="fi-FI" dirty="0" smtClean="0"/>
              <a:t>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muuttaa kuvan rajausta aktivoi kuvalaatikko ja </a:t>
            </a:r>
            <a:br>
              <a:rPr lang="fi-FI" dirty="0" smtClean="0"/>
            </a:br>
            <a:r>
              <a:rPr lang="fi-FI" dirty="0" smtClean="0"/>
              <a:t>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laatikon sisällä.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</a:t>
            </a:r>
            <a:br>
              <a:rPr lang="fi-FI" dirty="0" smtClean="0"/>
            </a:br>
            <a:r>
              <a:rPr lang="fi-FI" dirty="0" smtClean="0"/>
              <a:t>olevista vaaleista palloista. 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 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voi väripohjan (ja pallokuvan) sijaan olla iso kuva ja lyhyt tekstinosto.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dian taustalle iso 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valintalaatikon sisällä. </a:t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 Kun rajaus/skaalaus on sopiva, klikkaa kuvan ulkopuolelle. </a:t>
            </a:r>
            <a:br>
              <a:rPr lang="fi-FI" dirty="0" smtClean="0"/>
            </a:br>
            <a:r>
              <a:rPr lang="fi-FI" dirty="0" smtClean="0"/>
              <a:t>Tekstilaatikon saat näkyville, kun aktivoit kuvan ja valitset ’vie taakse’ (Muotoile &gt; Siirrä taaksepäin &gt; Vie taakse / </a:t>
            </a:r>
            <a:br>
              <a:rPr lang="fi-FI" dirty="0" smtClean="0"/>
            </a:br>
            <a:r>
              <a:rPr lang="fi-FI" dirty="0" smtClean="0"/>
              <a:t>hiiren oikea painike &gt; Vie taakse).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kuva, tuo kuva eteen, poista kuva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>Muista viedä kuva taakse, että tekstit näkyvät.</a:t>
            </a:r>
          </a:p>
        </p:txBody>
      </p:sp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OKRA</a:t>
            </a:r>
            <a:br>
              <a:rPr lang="fi-FI" dirty="0" smtClean="0"/>
            </a:br>
            <a:r>
              <a:rPr lang="fi-FI" dirty="0" smtClean="0"/>
              <a:t>Esityksen nimi mustalla tekstillä </a:t>
            </a:r>
            <a:br>
              <a:rPr lang="fi-FI" dirty="0" smtClean="0"/>
            </a:br>
            <a:r>
              <a:rPr lang="fi-FI" dirty="0" smtClean="0"/>
              <a:t>yhdellä tai useammalla rivillä</a:t>
            </a:r>
            <a:endParaRPr lang="fi-FI" dirty="0"/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658CE8-6504-4762-8127-D82D8E4037A0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E0D-239B-48A0-9E39-35C9D57C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95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LIME</a:t>
            </a:r>
            <a:br>
              <a:rPr lang="fi-FI" dirty="0" smtClean="0"/>
            </a:br>
            <a:r>
              <a:rPr lang="fi-FI" dirty="0" smtClean="0"/>
              <a:t>Esityksen nimi mustalla tekstillä yhdellä tai useammalla rivillä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HARMAA</a:t>
            </a:r>
            <a:br>
              <a:rPr lang="fi-FI" dirty="0" smtClean="0"/>
            </a:br>
            <a:r>
              <a:rPr lang="fi-FI" dirty="0" smtClean="0"/>
              <a:t>Esityksen nimi mustalla tekstillä yhdellä tai useammalla rivillä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ISO KUVA</a:t>
            </a:r>
            <a:br>
              <a:rPr lang="fi-FI" dirty="0" smtClean="0"/>
            </a:br>
            <a:r>
              <a:rPr lang="fi-FI" dirty="0" smtClean="0"/>
              <a:t>Esityksen nimi mustalla tai valkoisella tekstillä näkyvään kohtaan asemoituna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dian taustalle iso kansikuva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valintalaatikon sisällä. </a:t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 Kun rajaus/skaalaus on sopiva, klikkaa kuvan ulkopuolelle. </a:t>
            </a:r>
            <a:br>
              <a:rPr lang="fi-FI" dirty="0" smtClean="0"/>
            </a:br>
            <a:r>
              <a:rPr lang="fi-FI" dirty="0" smtClean="0"/>
              <a:t>Tekstilaatikot palaavat näkyville, kun aktivoit kuvan ja valitset ’vie taakse’ (Muotoile &gt; Siirrä taaksepäin &gt; Vie taakse / hiiren oikea painike </a:t>
            </a:r>
            <a:br>
              <a:rPr lang="fi-FI" dirty="0" smtClean="0"/>
            </a:br>
            <a:r>
              <a:rPr lang="fi-FI" dirty="0" smtClean="0"/>
              <a:t>&gt; Vie taakse). Muista varmistaa, että myös </a:t>
            </a:r>
            <a:r>
              <a:rPr lang="fi-FI" dirty="0" err="1" smtClean="0"/>
              <a:t>SYKE-logo</a:t>
            </a:r>
            <a:r>
              <a:rPr lang="fi-FI" dirty="0" smtClean="0"/>
              <a:t> on kansisivulla näkyvissä! Logon voit tarvittaessa kopioida ohjesivulta (s. 1).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kuva, tuo kuva eteen, poista kuva </a:t>
            </a:r>
            <a:br>
              <a:rPr lang="fi-FI" dirty="0" smtClean="0"/>
            </a:b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>Muista viedä kuva taakse, että tekstit näkyvät.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PETROOLI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</a:t>
            </a:r>
            <a:br>
              <a:rPr lang="fi-FI" dirty="0" smtClean="0"/>
            </a:br>
            <a:r>
              <a:rPr lang="fi-FI" dirty="0" smtClean="0"/>
              <a:t>OKRA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</a:t>
            </a:r>
            <a:br>
              <a:rPr lang="fi-FI" dirty="0" smtClean="0"/>
            </a:br>
            <a:r>
              <a:rPr lang="fi-FI" dirty="0" smtClean="0"/>
              <a:t>LIME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HARMAA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692" r:id="rId4"/>
    <p:sldLayoutId id="2147483685" r:id="rId5"/>
    <p:sldLayoutId id="2147483712" r:id="rId6"/>
    <p:sldLayoutId id="2147483713" r:id="rId7"/>
    <p:sldLayoutId id="2147483715" r:id="rId8"/>
    <p:sldLayoutId id="2147483711" r:id="rId9"/>
    <p:sldLayoutId id="2147483660" r:id="rId10"/>
    <p:sldLayoutId id="2147483650" r:id="rId11"/>
    <p:sldLayoutId id="2147483662" r:id="rId12"/>
    <p:sldLayoutId id="2147483663" r:id="rId13"/>
    <p:sldLayoutId id="2147483675" r:id="rId14"/>
    <p:sldLayoutId id="2147483657" r:id="rId15"/>
    <p:sldLayoutId id="2147483717" r:id="rId16"/>
    <p:sldLayoutId id="2147483686" r:id="rId17"/>
    <p:sldLayoutId id="2147483720" r:id="rId18"/>
    <p:sldLayoutId id="2147483698" r:id="rId19"/>
    <p:sldLayoutId id="2147483700" r:id="rId20"/>
    <p:sldLayoutId id="2147483701" r:id="rId21"/>
    <p:sldLayoutId id="2147483697" r:id="rId22"/>
    <p:sldLayoutId id="2147483702" r:id="rId23"/>
    <p:sldLayoutId id="2147483703" r:id="rId24"/>
    <p:sldLayoutId id="2147483719" r:id="rId25"/>
    <p:sldLayoutId id="2147483721" r:id="rId2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0" dirty="0" smtClean="0">
                <a:solidFill>
                  <a:srgbClr val="AC04AC"/>
                </a:solidFill>
              </a:rPr>
              <a:t>Mikroroska </a:t>
            </a:r>
            <a:r>
              <a:rPr lang="fi-FI" b="0" dirty="0">
                <a:solidFill>
                  <a:srgbClr val="AC04AC"/>
                </a:solidFill>
              </a:rPr>
              <a:t>ja mikromuovi – </a:t>
            </a:r>
            <a:r>
              <a:rPr lang="fi-FI" b="0" dirty="0" smtClean="0">
                <a:solidFill>
                  <a:srgbClr val="AC04AC"/>
                </a:solidFill>
              </a:rPr>
              <a:t/>
            </a:r>
            <a:br>
              <a:rPr lang="fi-FI" b="0" dirty="0" smtClean="0">
                <a:solidFill>
                  <a:srgbClr val="AC04AC"/>
                </a:solidFill>
              </a:rPr>
            </a:br>
            <a:r>
              <a:rPr lang="fi-FI" b="0" dirty="0" smtClean="0">
                <a:solidFill>
                  <a:srgbClr val="AC04AC"/>
                </a:solidFill>
              </a:rPr>
              <a:t>mistä </a:t>
            </a:r>
            <a:r>
              <a:rPr lang="fi-FI" b="0" dirty="0">
                <a:solidFill>
                  <a:srgbClr val="AC04AC"/>
                </a:solidFill>
              </a:rPr>
              <a:t>sitä tulee ja minne se </a:t>
            </a:r>
            <a:r>
              <a:rPr lang="fi-FI" b="0" dirty="0" smtClean="0">
                <a:solidFill>
                  <a:srgbClr val="AC04AC"/>
                </a:solidFill>
              </a:rPr>
              <a:t>menee? </a:t>
            </a:r>
            <a:endParaRPr lang="fi-FI" dirty="0">
              <a:solidFill>
                <a:srgbClr val="AC04AC"/>
              </a:solidFill>
            </a:endParaRP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1000"/>
          <a:stretch>
            <a:fillRect/>
          </a:stretch>
        </p:blipFill>
        <p:spPr>
          <a:xfrm>
            <a:off x="5220394" y="608868"/>
            <a:ext cx="3734531" cy="3734531"/>
          </a:xfrm>
        </p:spPr>
      </p:pic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1152525" y="3647144"/>
            <a:ext cx="6838949" cy="1049055"/>
          </a:xfrm>
        </p:spPr>
        <p:txBody>
          <a:bodyPr/>
          <a:lstStyle/>
          <a:p>
            <a:r>
              <a:rPr lang="fi-FI" dirty="0">
                <a:solidFill>
                  <a:srgbClr val="AC04AC"/>
                </a:solidFill>
              </a:rPr>
              <a:t>Outi Setälä</a:t>
            </a:r>
          </a:p>
          <a:p>
            <a:r>
              <a:rPr lang="fi-FI" dirty="0">
                <a:solidFill>
                  <a:srgbClr val="AC04AC"/>
                </a:solidFill>
              </a:rPr>
              <a:t>Sidosryhmäseminaari Suomen meriympäristön</a:t>
            </a:r>
          </a:p>
          <a:p>
            <a:r>
              <a:rPr lang="fi-FI" dirty="0">
                <a:solidFill>
                  <a:srgbClr val="AC04AC"/>
                </a:solidFill>
              </a:rPr>
              <a:t>roskaantumisesta 12.4.2019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539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1027" name="Picture 3" descr="D:\Outin työkone\kuvat\työkuvia kaikenlaisia\roskakuvat\ympäristön roskakuvia\20180824_172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2537460" y="1661160"/>
            <a:ext cx="40045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AC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Mikromuovien päästölähteet</a:t>
            </a:r>
            <a:endParaRPr lang="fi-FI" sz="2400" dirty="0">
              <a:solidFill>
                <a:srgbClr val="AC04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046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4011" y="906035"/>
            <a:ext cx="6838950" cy="3032125"/>
          </a:xfrm>
        </p:spPr>
        <p:txBody>
          <a:bodyPr/>
          <a:lstStyle/>
          <a:p>
            <a:r>
              <a:rPr lang="fi-FI" i="1" dirty="0" smtClean="0"/>
              <a:t>Tuotteen elinkaaren aikana kulumisen tai kulutuksen seurauksena syntyneet hiukkaset</a:t>
            </a:r>
          </a:p>
          <a:p>
            <a:endParaRPr lang="fi-FI" i="1" dirty="0" smtClean="0"/>
          </a:p>
          <a:p>
            <a:pPr>
              <a:lnSpc>
                <a:spcPct val="100000"/>
              </a:lnSpc>
            </a:pPr>
            <a:r>
              <a:rPr lang="fi-FI" i="1" dirty="0" smtClean="0"/>
              <a:t>Mikromuovihiukkasia lisätään tarkoituksella tuotteisiin,</a:t>
            </a:r>
          </a:p>
          <a:p>
            <a:pPr marL="0" indent="0">
              <a:buNone/>
            </a:pPr>
            <a:r>
              <a:rPr lang="fi-FI" i="1" dirty="0" smtClean="0"/>
              <a:t>   joista ne irtoavat käytön aikana ja päätyvät ympäristöön </a:t>
            </a:r>
          </a:p>
          <a:p>
            <a:pPr marL="0" indent="0">
              <a:buNone/>
            </a:pPr>
            <a:endParaRPr lang="fi-FI" i="1" dirty="0" smtClean="0"/>
          </a:p>
          <a:p>
            <a:r>
              <a:rPr lang="fi-FI" i="1" dirty="0" smtClean="0"/>
              <a:t>Tuotannon, kuljetuksen ja pakkauksen aikana syntyvät </a:t>
            </a:r>
          </a:p>
          <a:p>
            <a:pPr marL="0" indent="0">
              <a:buNone/>
            </a:pPr>
            <a:r>
              <a:rPr lang="fi-FI" i="1" dirty="0"/>
              <a:t> </a:t>
            </a:r>
            <a:r>
              <a:rPr lang="fi-FI" i="1" dirty="0" smtClean="0"/>
              <a:t>   raaka-aineiden päästöt (lähinnä raaka-aine pelletit)</a:t>
            </a:r>
          </a:p>
          <a:p>
            <a:endParaRPr lang="fi-FI" i="1" dirty="0" smtClean="0"/>
          </a:p>
          <a:p>
            <a:r>
              <a:rPr lang="fi-FI" i="1" dirty="0" smtClean="0"/>
              <a:t>Jätehuollon toimimattomuuden ja tarkoituksellisen  roskaamisen vuoksi ympäristöön päätynyt jäte muuttuu roskaksi, joka ajan myötä hajoaa pienemmiksi hiukkasiksi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41046" y="237395"/>
            <a:ext cx="6838950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AC04AC"/>
                </a:solidFill>
              </a:rPr>
              <a:t>Mistä merten mikromuovit ovat peräisin?</a:t>
            </a:r>
            <a:endParaRPr lang="fi-FI" b="0" dirty="0">
              <a:solidFill>
                <a:srgbClr val="AC04A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01" y="1"/>
            <a:ext cx="2508288" cy="52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8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01133" y="1117212"/>
            <a:ext cx="8066416" cy="3032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i="1" dirty="0" smtClean="0"/>
              <a:t>Merten mikromuovit ovat olleet kasvavan huolen ja mielenkiinnon kohteena koko 2010-luvun ja aiheuttaneet paineita  päästöjen vähentämiseen</a:t>
            </a:r>
          </a:p>
          <a:p>
            <a:pPr>
              <a:lnSpc>
                <a:spcPct val="100000"/>
              </a:lnSpc>
            </a:pPr>
            <a:endParaRPr lang="fi-FI" i="1" dirty="0"/>
          </a:p>
          <a:p>
            <a:pPr>
              <a:lnSpc>
                <a:spcPct val="100000"/>
              </a:lnSpc>
            </a:pPr>
            <a:r>
              <a:rPr lang="fi-FI" i="1" dirty="0" smtClean="0"/>
              <a:t>Viranomaisten tueksi on laadittu arvioita eri toimintojen potentiaalisesta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i="1" dirty="0" smtClean="0"/>
              <a:t>    kuormittavuudesta, ja arvioitu myös meriin päätyvän mikromuovin määrää</a:t>
            </a:r>
          </a:p>
          <a:p>
            <a:pPr marL="0" indent="0">
              <a:lnSpc>
                <a:spcPct val="100000"/>
              </a:lnSpc>
              <a:buNone/>
            </a:pPr>
            <a:endParaRPr lang="fi-FI" i="1" dirty="0"/>
          </a:p>
          <a:p>
            <a:pPr>
              <a:lnSpc>
                <a:spcPct val="100000"/>
              </a:lnSpc>
            </a:pPr>
            <a:r>
              <a:rPr lang="fi-FI" i="1" dirty="0" smtClean="0"/>
              <a:t>Arviot pohjaavat tilastoituihin tietoihin tuotteiden ja materiaalien kulutuksesta sekä mittauksiin ja arvioihin mikromuovien syntymekanismeista ja hiukkasten määristä 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325461"/>
            <a:ext cx="8625840" cy="791751"/>
          </a:xfrm>
        </p:spPr>
        <p:txBody>
          <a:bodyPr/>
          <a:lstStyle/>
          <a:p>
            <a:pPr marL="0" indent="0"/>
            <a:r>
              <a:rPr lang="fi-FI" b="0" dirty="0" smtClean="0">
                <a:solidFill>
                  <a:srgbClr val="AC04AC"/>
                </a:solidFill>
              </a:rPr>
              <a:t>Mitkä yhteiskunnan toiminnot tuottavat (eniten) mikromuoveja?</a:t>
            </a:r>
            <a:endParaRPr lang="fi-FI" b="0" dirty="0">
              <a:solidFill>
                <a:srgbClr val="AC0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88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4099" name="Picture 3" descr="D:\Outin työkone\kuvat\työkuvia kaikenlaisia\roskakuvat\pinjalta\20180104_104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2" y="0"/>
            <a:ext cx="4065815" cy="523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1" y="0"/>
            <a:ext cx="4065815" cy="55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1" y="-1"/>
            <a:ext cx="4366873" cy="54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2" y="-1"/>
            <a:ext cx="4467269" cy="53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92" y="-292699"/>
            <a:ext cx="4467269" cy="625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79" y="-292700"/>
            <a:ext cx="4556782" cy="602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45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/>
          <p:cNvSpPr/>
          <p:nvPr/>
        </p:nvSpPr>
        <p:spPr>
          <a:xfrm>
            <a:off x="2075229" y="1998758"/>
            <a:ext cx="1244824" cy="614527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err="1" smtClean="0"/>
              <a:t>Tieliikenne:merkin-tämassat</a:t>
            </a:r>
            <a:endParaRPr lang="fi-FI" sz="14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2075229" y="1272544"/>
            <a:ext cx="1220316" cy="72621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Tieliikenne:</a:t>
            </a:r>
          </a:p>
          <a:p>
            <a:pPr algn="ctr"/>
            <a:r>
              <a:rPr lang="fi-FI" sz="1400" dirty="0" smtClean="0"/>
              <a:t>jarrut</a:t>
            </a:r>
            <a:endParaRPr lang="fi-FI" sz="1400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3441799" y="1915510"/>
            <a:ext cx="1034532" cy="65777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Tekstiilit:</a:t>
            </a:r>
          </a:p>
          <a:p>
            <a:pPr algn="ctr"/>
            <a:r>
              <a:rPr lang="fi-FI" sz="1400" dirty="0" smtClean="0"/>
              <a:t>pesu</a:t>
            </a:r>
            <a:endParaRPr lang="fi-FI" sz="1400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5721298" y="59527"/>
            <a:ext cx="1273756" cy="98626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Maalit ja pinnoitteet ulkotiloissa (maalla)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3630276" y="2623316"/>
            <a:ext cx="1553411" cy="79908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Keinoalustat:</a:t>
            </a:r>
          </a:p>
          <a:p>
            <a:pPr algn="ctr"/>
            <a:r>
              <a:rPr lang="fi-FI" sz="1400" dirty="0" smtClean="0"/>
              <a:t>täyttömateriaalit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5226092" y="2418183"/>
            <a:ext cx="1294024" cy="573011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Kosmetiikka + HKH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4111951" y="1221758"/>
            <a:ext cx="1396219" cy="69375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Huonepöly:</a:t>
            </a:r>
          </a:p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mm. tekstiilikuidut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3696179" y="135527"/>
            <a:ext cx="1605921" cy="1016947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err="1" smtClean="0"/>
              <a:t>Muovituottedenrraaka-aineet</a:t>
            </a:r>
            <a:r>
              <a:rPr lang="fi-FI" sz="1400" dirty="0" smtClean="0"/>
              <a:t>:</a:t>
            </a:r>
          </a:p>
          <a:p>
            <a:pPr algn="ctr"/>
            <a:r>
              <a:rPr lang="fi-FI" sz="1400" dirty="0" smtClean="0"/>
              <a:t>(pelletit)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6602042" y="3276551"/>
            <a:ext cx="2438555" cy="97030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Kalaviljely &amp; kalastus:</a:t>
            </a:r>
          </a:p>
          <a:p>
            <a:pPr algn="ctr"/>
            <a:r>
              <a:rPr lang="fi-FI" sz="1400" dirty="0" smtClean="0"/>
              <a:t>pyydysten, köysien  haurastuminen, EPS </a:t>
            </a:r>
            <a:endParaRPr lang="fi-FI" sz="1400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6923079" y="944486"/>
            <a:ext cx="1865976" cy="106478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Maalit ja pinnoitteet alukset, rakenteet merellä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6899463" y="2241212"/>
            <a:ext cx="1809852" cy="678813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Alusten harmaavedet??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424543" y="1476877"/>
            <a:ext cx="1495339" cy="896947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Maalinpoisto:  teolliset hionta- aineet  </a:t>
            </a:r>
            <a:endParaRPr lang="fi-FI" sz="1400" dirty="0"/>
          </a:p>
        </p:txBody>
      </p:sp>
      <p:sp>
        <p:nvSpPr>
          <p:cNvPr id="20" name="Pyöristetty suorakulmio 19"/>
          <p:cNvSpPr/>
          <p:nvPr/>
        </p:nvSpPr>
        <p:spPr>
          <a:xfrm>
            <a:off x="2168365" y="3661290"/>
            <a:ext cx="1790700" cy="77639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err="1" smtClean="0"/>
              <a:t>Infrarakentaminen</a:t>
            </a:r>
            <a:r>
              <a:rPr lang="fi-FI" sz="1400" dirty="0" smtClean="0"/>
              <a:t> ja maatalous:</a:t>
            </a:r>
          </a:p>
          <a:p>
            <a:pPr algn="ctr"/>
            <a:r>
              <a:rPr lang="fi-FI" sz="1400" dirty="0" smtClean="0"/>
              <a:t>katekankaat ym.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5624518" y="1108101"/>
            <a:ext cx="1234165" cy="105510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Sisätilojen puhdistus-aineet ym.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5226092" y="3527742"/>
            <a:ext cx="1132084" cy="719114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Sisätilojen maalit</a:t>
            </a:r>
          </a:p>
          <a:p>
            <a:pPr algn="ctr"/>
            <a:r>
              <a:rPr lang="fi-FI" sz="1400" dirty="0" smtClean="0"/>
              <a:t>(pesu)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245534" y="552658"/>
            <a:ext cx="1634520" cy="84666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Rakentaminen: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</a:rPr>
              <a:t>k</a:t>
            </a:r>
            <a:r>
              <a:rPr lang="fi-FI" sz="1400" dirty="0" smtClean="0">
                <a:solidFill>
                  <a:schemeClr val="bg1"/>
                </a:solidFill>
              </a:rPr>
              <a:t>uitubetoni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</a:rPr>
              <a:t>e</a:t>
            </a:r>
            <a:r>
              <a:rPr lang="fi-FI" sz="1400" dirty="0" smtClean="0">
                <a:solidFill>
                  <a:schemeClr val="bg1"/>
                </a:solidFill>
              </a:rPr>
              <a:t>ristemateriaalit (EPS)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2112715" y="2663285"/>
            <a:ext cx="1207338" cy="59887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Tieliikenne:</a:t>
            </a:r>
          </a:p>
          <a:p>
            <a:pPr algn="ctr"/>
            <a:r>
              <a:rPr lang="fi-FI" sz="1400" dirty="0" smtClean="0"/>
              <a:t>rengaspöly</a:t>
            </a:r>
          </a:p>
        </p:txBody>
      </p:sp>
      <p:sp>
        <p:nvSpPr>
          <p:cNvPr id="24" name="Pyöristetty suorakulmio 23"/>
          <p:cNvSpPr/>
          <p:nvPr/>
        </p:nvSpPr>
        <p:spPr>
          <a:xfrm>
            <a:off x="245534" y="3055379"/>
            <a:ext cx="1783492" cy="1008681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Maatalous:</a:t>
            </a:r>
          </a:p>
          <a:p>
            <a:pPr algn="ctr"/>
            <a:r>
              <a:rPr lang="fi-FI" sz="1400" dirty="0" smtClean="0"/>
              <a:t>ravinteet,</a:t>
            </a:r>
          </a:p>
          <a:p>
            <a:pPr algn="ctr"/>
            <a:r>
              <a:rPr lang="fi-FI" sz="1400" dirty="0" smtClean="0"/>
              <a:t>käsitellyt siemenet</a:t>
            </a:r>
          </a:p>
        </p:txBody>
      </p:sp>
      <p:sp>
        <p:nvSpPr>
          <p:cNvPr id="25" name="Pyöristetty suorakulmio 24"/>
          <p:cNvSpPr/>
          <p:nvPr/>
        </p:nvSpPr>
        <p:spPr>
          <a:xfrm>
            <a:off x="1919882" y="133203"/>
            <a:ext cx="1776297" cy="1049957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Teollisuuden prosessien päästöt:</a:t>
            </a:r>
          </a:p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mm. pinnoitteet</a:t>
            </a:r>
          </a:p>
        </p:txBody>
      </p:sp>
      <p:sp>
        <p:nvSpPr>
          <p:cNvPr id="26" name="Pyöristetty suorakulmio 25"/>
          <p:cNvSpPr/>
          <p:nvPr/>
        </p:nvSpPr>
        <p:spPr>
          <a:xfrm>
            <a:off x="354952" y="2441103"/>
            <a:ext cx="1564930" cy="47892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Lääkevalmisteet</a:t>
            </a:r>
          </a:p>
        </p:txBody>
      </p:sp>
    </p:spTree>
    <p:extLst>
      <p:ext uri="{BB962C8B-B14F-4D97-AF65-F5344CB8AC3E}">
        <p14:creationId xmlns:p14="http://schemas.microsoft.com/office/powerpoint/2010/main" val="31698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" y="0"/>
            <a:ext cx="9127979" cy="52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yöristetty suorakulmio 4"/>
          <p:cNvSpPr/>
          <p:nvPr/>
        </p:nvSpPr>
        <p:spPr>
          <a:xfrm>
            <a:off x="7141029" y="97971"/>
            <a:ext cx="1905000" cy="5987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Lähde: EUNOMIA2017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16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2050" name="Picture 2" descr="D:\Outin työkone\kuvat\työkuvia kaikenlaisia\roskakuvat\pellettejä Hangossa_kuva Simo Nyrö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" y="-612140"/>
            <a:ext cx="9465945" cy="63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556260" y="1021080"/>
            <a:ext cx="7741920" cy="914400"/>
          </a:xfrm>
          <a:prstGeom prst="rect">
            <a:avLst/>
          </a:prstGeom>
          <a:solidFill>
            <a:schemeClr val="bg1"/>
          </a:solidFill>
          <a:ln>
            <a:solidFill>
              <a:srgbClr val="AC0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rgbClr val="AC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 mikromuovien kulkeutumisreiteistä tiedetään?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1896" y="4866501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Kuva: Simo Nyrönen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7044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Outin työkone\Marine litter\Syke siemenraha\PBkuvat\PB_MM_2017_kuva_some_ENG_8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11" y="572045"/>
            <a:ext cx="6096000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76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7221766" cy="50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7058480" y="555171"/>
            <a:ext cx="19800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</a:t>
            </a:r>
            <a:r>
              <a:rPr lang="fi-FI" dirty="0" err="1" smtClean="0"/>
              <a:t>Tear</a:t>
            </a:r>
            <a:r>
              <a:rPr lang="fi-FI" dirty="0" smtClean="0"/>
              <a:t> and </a:t>
            </a:r>
            <a:r>
              <a:rPr lang="fi-FI" dirty="0" err="1" smtClean="0"/>
              <a:t>wear</a:t>
            </a:r>
            <a:r>
              <a:rPr lang="fi-FI" dirty="0" smtClean="0"/>
              <a:t>” </a:t>
            </a:r>
          </a:p>
          <a:p>
            <a:r>
              <a:rPr lang="fi-FI" dirty="0" smtClean="0"/>
              <a:t>-mikromuovien </a:t>
            </a:r>
          </a:p>
          <a:p>
            <a:r>
              <a:rPr lang="fi-FI" dirty="0" smtClean="0"/>
              <a:t>Kulkeutumisreitit</a:t>
            </a:r>
          </a:p>
          <a:p>
            <a:endParaRPr lang="fi-FI" dirty="0"/>
          </a:p>
          <a:p>
            <a:r>
              <a:rPr lang="fi-FI" dirty="0" smtClean="0"/>
              <a:t>(EUNOMIA 2017)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081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0975"/>
            <a:ext cx="70485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6584233" y="4593193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(EUNOMIA 2017)</a:t>
            </a:r>
          </a:p>
        </p:txBody>
      </p:sp>
    </p:spTree>
    <p:extLst>
      <p:ext uri="{BB962C8B-B14F-4D97-AF65-F5344CB8AC3E}">
        <p14:creationId xmlns:p14="http://schemas.microsoft.com/office/powerpoint/2010/main" val="3583834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25185" y="729874"/>
            <a:ext cx="6838950" cy="3032125"/>
          </a:xfrm>
        </p:spPr>
        <p:txBody>
          <a:bodyPr/>
          <a:lstStyle/>
          <a:p>
            <a:r>
              <a:rPr lang="fi-FI" dirty="0" smtClean="0"/>
              <a:t>Koko:  &lt;5mm (eli &lt; 5000µm)</a:t>
            </a:r>
          </a:p>
          <a:p>
            <a:pPr marL="216000" lvl="1" indent="0">
              <a:buNone/>
            </a:pPr>
            <a:r>
              <a:rPr lang="fi-FI" i="1" dirty="0" smtClean="0"/>
              <a:t>	koon </a:t>
            </a:r>
            <a:r>
              <a:rPr lang="fi-FI" i="1" dirty="0"/>
              <a:t>alarajaa ei ole </a:t>
            </a:r>
            <a:r>
              <a:rPr lang="fi-FI" i="1" dirty="0" smtClean="0"/>
              <a:t>sovittu</a:t>
            </a:r>
            <a:r>
              <a:rPr lang="fi-FI" i="1" dirty="0"/>
              <a:t>	</a:t>
            </a:r>
            <a:endParaRPr lang="fi-FI" i="1" dirty="0" smtClean="0"/>
          </a:p>
          <a:p>
            <a:r>
              <a:rPr lang="fi-FI" dirty="0" smtClean="0"/>
              <a:t>Muoto: vaihteleva</a:t>
            </a:r>
          </a:p>
          <a:p>
            <a:pPr marL="0" indent="0">
              <a:buNone/>
            </a:pPr>
            <a:r>
              <a:rPr lang="fi-FI" i="1" dirty="0" smtClean="0"/>
              <a:t>                 kuidut hyvin yleisiä</a:t>
            </a:r>
          </a:p>
          <a:p>
            <a:r>
              <a:rPr lang="fi-FI" dirty="0" smtClean="0"/>
              <a:t>Väri: vaihteleva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smtClean="0"/>
              <a:t> UV-valo haalistaa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smtClean="0"/>
              <a:t> (kuidut usein sinisiä/mustia)</a:t>
            </a:r>
          </a:p>
          <a:p>
            <a:r>
              <a:rPr lang="fi-FI" dirty="0" smtClean="0"/>
              <a:t>Materiaalit: kuten isommissakin </a:t>
            </a:r>
          </a:p>
          <a:p>
            <a:pPr marL="0" indent="0">
              <a:buNone/>
            </a:pPr>
            <a:r>
              <a:rPr lang="fi-FI" i="1" dirty="0"/>
              <a:t> </a:t>
            </a:r>
            <a:r>
              <a:rPr lang="fi-FI" i="1" dirty="0" smtClean="0"/>
              <a:t>   	kattavat tutkimukset vähissä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smtClean="0"/>
              <a:t>tietoa lähinnä synteettisistä</a:t>
            </a:r>
          </a:p>
          <a:p>
            <a:r>
              <a:rPr lang="fi-FI" dirty="0" smtClean="0"/>
              <a:t>Esiintyminen: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smtClean="0"/>
              <a:t>”kaikkialla” </a:t>
            </a:r>
            <a:endParaRPr lang="fi-FI" dirty="0" smtClean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80086" y="185606"/>
            <a:ext cx="6838950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AC04AC"/>
                </a:solidFill>
              </a:rPr>
              <a:t>Merten mikroroskat? </a:t>
            </a:r>
            <a:endParaRPr lang="fi-FI" b="0" dirty="0">
              <a:solidFill>
                <a:srgbClr val="AC04A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44" y="328294"/>
            <a:ext cx="3595787" cy="410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95316" y="4408880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Kuva: Pinja Näkki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493194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77800"/>
            <a:ext cx="91376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7094773" y="177800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(EUNOMIA 2017)</a:t>
            </a:r>
          </a:p>
        </p:txBody>
      </p:sp>
    </p:spTree>
    <p:extLst>
      <p:ext uri="{BB962C8B-B14F-4D97-AF65-F5344CB8AC3E}">
        <p14:creationId xmlns:p14="http://schemas.microsoft.com/office/powerpoint/2010/main" val="3621920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853441" y="165407"/>
            <a:ext cx="754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AC04AC"/>
                </a:solidFill>
              </a:rPr>
              <a:t>Mitä Suomen mikromuovin päästölähteistä tiedetään?</a:t>
            </a:r>
            <a:endParaRPr lang="fi-FI" sz="2400" dirty="0">
              <a:solidFill>
                <a:srgbClr val="AC04AC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82791" y="644842"/>
            <a:ext cx="81612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Rantaroska-aineiston perusteella saadaan tietoa haurastumisen ja kulumisen </a:t>
            </a:r>
          </a:p>
          <a:p>
            <a:r>
              <a:rPr lang="fi-FI" dirty="0" smtClean="0"/>
              <a:t>seurauksena syntyneen mikromuovin alkuperästä</a:t>
            </a:r>
          </a:p>
          <a:p>
            <a:endParaRPr lang="fi-FI" dirty="0"/>
          </a:p>
          <a:p>
            <a:r>
              <a:rPr lang="fi-FI" dirty="0" smtClean="0"/>
              <a:t>Yhdyskuntajätevesiä tutkimalla on saatu tietoa mm tekstiilikuitujen ja hygienia-</a:t>
            </a:r>
          </a:p>
          <a:p>
            <a:r>
              <a:rPr lang="fi-FI" dirty="0" smtClean="0"/>
              <a:t>tuotteiden päästöistä ja pystytty arvioimaan puhdistamoiden kautta kulkevan</a:t>
            </a:r>
          </a:p>
          <a:p>
            <a:r>
              <a:rPr lang="fi-FI" dirty="0" smtClean="0"/>
              <a:t>mikromuovin määrää sekä myös lietteeseen päätyvää kuormitusta</a:t>
            </a:r>
          </a:p>
          <a:p>
            <a:endParaRPr lang="fi-FI" dirty="0"/>
          </a:p>
          <a:p>
            <a:r>
              <a:rPr lang="fi-FI" dirty="0"/>
              <a:t>Laskennallisia arvioita päästölähteiden kuormituksesta on tehty, mutta </a:t>
            </a:r>
          </a:p>
          <a:p>
            <a:r>
              <a:rPr lang="fi-FI" dirty="0"/>
              <a:t>mereen päätyvän määrän laskemiseksi tarvitaan tietoa </a:t>
            </a:r>
            <a:r>
              <a:rPr lang="fi-FI" dirty="0" smtClean="0"/>
              <a:t>kulkeutumisreiteistä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Hulevesien kautta kulkevan kuormituksen tutkimus on kaikkialla vasta alussa,</a:t>
            </a:r>
          </a:p>
          <a:p>
            <a:r>
              <a:rPr lang="fi-FI" dirty="0" smtClean="0"/>
              <a:t>Suomessa kehitetään uusia mittausmenetelmiä </a:t>
            </a:r>
            <a:r>
              <a:rPr lang="fi-FI" dirty="0" err="1" smtClean="0"/>
              <a:t>-muista</a:t>
            </a:r>
            <a:r>
              <a:rPr lang="fi-FI" dirty="0" smtClean="0"/>
              <a:t> virtaavista vesistä</a:t>
            </a:r>
          </a:p>
          <a:p>
            <a:r>
              <a:rPr lang="fi-FI" dirty="0" smtClean="0"/>
              <a:t>ei ole toistaiseksi tietoa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866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Outin työkone\kuvat\työkuvia kaikenlaisia\2015\WP_20150427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3301268" y="957885"/>
            <a:ext cx="1997983" cy="707886"/>
          </a:xfrm>
          <a:prstGeom prst="rect">
            <a:avLst/>
          </a:prstGeom>
          <a:solidFill>
            <a:srgbClr val="84D0F0"/>
          </a:solidFill>
        </p:spPr>
        <p:txBody>
          <a:bodyPr wrap="none" rtlCol="0">
            <a:spAutoFit/>
          </a:bodyPr>
          <a:lstStyle/>
          <a:p>
            <a:r>
              <a:rPr lang="fi-FI" sz="4000" dirty="0" smtClean="0">
                <a:solidFill>
                  <a:srgbClr val="AC04AC"/>
                </a:solidFill>
              </a:rPr>
              <a:t>KIITOS!</a:t>
            </a:r>
            <a:endParaRPr lang="fi-FI" sz="4000" dirty="0">
              <a:solidFill>
                <a:srgbClr val="AC0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62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051725" y="583887"/>
            <a:ext cx="7349320" cy="3032125"/>
          </a:xfrm>
        </p:spPr>
        <p:txBody>
          <a:bodyPr/>
          <a:lstStyle/>
          <a:p>
            <a:pPr lvl="1"/>
            <a:r>
              <a:rPr lang="fi-FI" i="1" dirty="0" smtClean="0"/>
              <a:t>Yhtenäistä määritelmää mikromuoveille ei toistaiseksi ole, määrittely riippuu tutkimuskohteesta ja –aiheesta</a:t>
            </a:r>
          </a:p>
          <a:p>
            <a:pPr lvl="1"/>
            <a:r>
              <a:rPr lang="fi-FI" i="1" dirty="0"/>
              <a:t>Määrittelyssä huomioitava koon lisäksi  fysikaaliset ja kemialliset ominaisuudet, vaikutukset eliöille, alan jatkuva kehitys  </a:t>
            </a:r>
          </a:p>
          <a:p>
            <a:pPr lvl="1"/>
            <a:endParaRPr lang="fi-FI" i="1" dirty="0" smtClean="0"/>
          </a:p>
          <a:p>
            <a:pPr lvl="1"/>
            <a:r>
              <a:rPr lang="fi-FI" i="1" dirty="0"/>
              <a:t>J</a:t>
            </a:r>
            <a:r>
              <a:rPr lang="fi-FI" i="1" dirty="0" smtClean="0"/>
              <a:t>atkuvasti täydennettävä määritelmä tukisi uuden tieteenalan kehitystä, toisaalta säätelyssä tarvittaisiin tiukempaa ohjausta</a:t>
            </a:r>
          </a:p>
          <a:p>
            <a:pPr lvl="1"/>
            <a:endParaRPr lang="fi-FI" i="1" dirty="0" smtClean="0"/>
          </a:p>
          <a:p>
            <a:pPr lvl="1"/>
            <a:r>
              <a:rPr lang="fi-FI" i="1" dirty="0" smtClean="0"/>
              <a:t>Toistaiseksi </a:t>
            </a:r>
            <a:r>
              <a:rPr lang="fi-FI" i="1" dirty="0"/>
              <a:t>yleisimmin sovelletaan käsitettä, jonka mukaan mikromuovit ovat </a:t>
            </a:r>
            <a:r>
              <a:rPr lang="fi-FI" b="1" i="1" dirty="0"/>
              <a:t>&lt;5mm kokoisia vedessä kiinteän olomuodon säilyttäviä synteettisiä/puolisynteettisiä </a:t>
            </a:r>
            <a:r>
              <a:rPr lang="fi-FI" b="1" i="1" dirty="0" smtClean="0"/>
              <a:t>polymeerejä </a:t>
            </a:r>
            <a:r>
              <a:rPr lang="fi-FI" i="1" dirty="0" smtClean="0"/>
              <a:t>–lisäksi  </a:t>
            </a:r>
            <a:r>
              <a:rPr lang="fi-FI" b="1" i="1" dirty="0" smtClean="0"/>
              <a:t>biopohjaiset</a:t>
            </a:r>
            <a:r>
              <a:rPr lang="fi-FI" i="1" dirty="0" smtClean="0"/>
              <a:t> sekä toisinaan myös </a:t>
            </a:r>
            <a:r>
              <a:rPr lang="fi-FI" b="1" i="1" dirty="0" smtClean="0"/>
              <a:t>biohajoavat </a:t>
            </a:r>
            <a:r>
              <a:rPr lang="fi-FI" i="1" dirty="0"/>
              <a:t>polymeerit </a:t>
            </a:r>
            <a:r>
              <a:rPr lang="fi-FI" i="1" dirty="0" smtClean="0"/>
              <a:t>luetaan mikromuoveihin</a:t>
            </a:r>
          </a:p>
          <a:p>
            <a:pPr marL="216000" lvl="1" indent="0">
              <a:buNone/>
            </a:pPr>
            <a:endParaRPr lang="fi-FI" i="1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2526" y="146990"/>
            <a:ext cx="6838950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AC04AC"/>
                </a:solidFill>
              </a:rPr>
              <a:t>Mikromuovit</a:t>
            </a:r>
            <a:br>
              <a:rPr lang="fi-FI" b="0" dirty="0" smtClean="0">
                <a:solidFill>
                  <a:srgbClr val="AC04AC"/>
                </a:solidFill>
              </a:rPr>
            </a:br>
            <a:r>
              <a:rPr lang="fi-FI" b="0" dirty="0" smtClean="0">
                <a:solidFill>
                  <a:srgbClr val="AC04AC"/>
                </a:solidFill>
              </a:rPr>
              <a:t> </a:t>
            </a:r>
            <a:endParaRPr lang="fi-FI" b="0" dirty="0">
              <a:solidFill>
                <a:srgbClr val="AC0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73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2526" y="303523"/>
            <a:ext cx="7534274" cy="791751"/>
          </a:xfrm>
        </p:spPr>
        <p:txBody>
          <a:bodyPr/>
          <a:lstStyle/>
          <a:p>
            <a:pPr lvl="1"/>
            <a:r>
              <a:rPr lang="fi-FI" sz="2400" dirty="0" smtClean="0">
                <a:solidFill>
                  <a:srgbClr val="AC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Mikromuovin määritelmä ei ole ”täysin vakiintunut”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72" y="716280"/>
            <a:ext cx="7828248" cy="411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yhdysviiva 6"/>
          <p:cNvCxnSpPr/>
          <p:nvPr/>
        </p:nvCxnSpPr>
        <p:spPr>
          <a:xfrm>
            <a:off x="7117080" y="716280"/>
            <a:ext cx="0" cy="41681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/>
          <p:cNvSpPr txBox="1"/>
          <p:nvPr/>
        </p:nvSpPr>
        <p:spPr>
          <a:xfrm>
            <a:off x="6770771" y="4875460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Lähde: </a:t>
            </a:r>
            <a:r>
              <a:rPr lang="fi-FI" sz="1200" dirty="0" err="1" smtClean="0"/>
              <a:t>Hartmann</a:t>
            </a:r>
            <a:r>
              <a:rPr lang="fi-FI" sz="1200" dirty="0" smtClean="0"/>
              <a:t> ym. 2019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54557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M:\gkkmk\Projects\Meriroskahankkeet\Kuvia\Mikroroskat\Pojoviken_Jyri_Tirroniem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00" y="2972230"/>
            <a:ext cx="2800800" cy="217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M:\gkkmk\Projects\Meriroskahankkeet\Kuvia\Mikroroskat\Jyri_Tirroniemi_Ruffe_5_M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00" y="0"/>
            <a:ext cx="2800800" cy="211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M:\gkkmk\Projects\Meriroskahankkeet\Kuvia\Mikroroskat\Recovery-materiaali0004_Jyr_Tirroniemi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00" y="1319682"/>
            <a:ext cx="2800800" cy="23793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/>
          <p:cNvSpPr txBox="1"/>
          <p:nvPr/>
        </p:nvSpPr>
        <p:spPr>
          <a:xfrm>
            <a:off x="6415200" y="3452779"/>
            <a:ext cx="1386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Kuvat: Jyri Tirroniemi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904287" y="758315"/>
            <a:ext cx="6838950" cy="3032125"/>
          </a:xfrm>
        </p:spPr>
        <p:txBody>
          <a:bodyPr/>
          <a:lstStyle/>
          <a:p>
            <a:r>
              <a:rPr lang="fi-FI" i="1" dirty="0" smtClean="0"/>
              <a:t>Primäärimikromuovit</a:t>
            </a:r>
          </a:p>
          <a:p>
            <a:pPr marL="216000" lvl="1" indent="0">
              <a:buNone/>
            </a:pPr>
            <a:r>
              <a:rPr lang="fi-FI" i="1" dirty="0" smtClean="0"/>
              <a:t>    Valmistettu tarkoituksella pieniksi</a:t>
            </a:r>
          </a:p>
          <a:p>
            <a:pPr marL="216000" lvl="1" indent="0">
              <a:buNone/>
            </a:pPr>
            <a:endParaRPr lang="fi-FI" i="1" dirty="0" smtClean="0"/>
          </a:p>
          <a:p>
            <a:r>
              <a:rPr lang="fi-FI" i="1" dirty="0" smtClean="0"/>
              <a:t>Sekundaarimikromuovit </a:t>
            </a:r>
          </a:p>
          <a:p>
            <a:pPr marL="216000" lvl="1" indent="0">
              <a:buNone/>
            </a:pPr>
            <a:r>
              <a:rPr lang="fi-FI" i="1" dirty="0" smtClean="0"/>
              <a:t>    Muodostuneet </a:t>
            </a:r>
            <a:r>
              <a:rPr lang="fi-FI" i="1" dirty="0"/>
              <a:t>isommasta </a:t>
            </a:r>
            <a:r>
              <a:rPr lang="fi-FI" i="1" dirty="0" smtClean="0"/>
              <a:t>muovista kulutuksen </a:t>
            </a:r>
          </a:p>
          <a:p>
            <a:pPr marL="216000" lvl="1" indent="0">
              <a:buNone/>
            </a:pPr>
            <a:r>
              <a:rPr lang="fi-FI" i="1" dirty="0"/>
              <a:t> </a:t>
            </a:r>
            <a:r>
              <a:rPr lang="fi-FI" i="1" dirty="0" smtClean="0"/>
              <a:t>   tai haurastumisen kautta</a:t>
            </a:r>
          </a:p>
          <a:p>
            <a:pPr marL="216000" lvl="1" indent="0">
              <a:buNone/>
            </a:pPr>
            <a:endParaRPr lang="fi-FI" i="1" dirty="0" smtClean="0"/>
          </a:p>
          <a:p>
            <a:pPr marL="216000" lvl="1" indent="0">
              <a:buNone/>
            </a:pPr>
            <a:r>
              <a:rPr lang="fi-FI" i="1" dirty="0" smtClean="0"/>
              <a:t>Primäärien ja sekundaarien mikromuovien erottelu </a:t>
            </a:r>
          </a:p>
          <a:p>
            <a:pPr marL="216000" lvl="1" indent="0">
              <a:buNone/>
            </a:pPr>
            <a:r>
              <a:rPr lang="fi-FI" i="1" dirty="0" smtClean="0"/>
              <a:t>ympäristönäytteistä onnistuu vain joidenkin</a:t>
            </a:r>
          </a:p>
          <a:p>
            <a:pPr marL="216000" lvl="1" indent="0">
              <a:buNone/>
            </a:pPr>
            <a:r>
              <a:rPr lang="fi-FI" i="1" dirty="0"/>
              <a:t>t</a:t>
            </a:r>
            <a:r>
              <a:rPr lang="fi-FI" i="1" dirty="0" smtClean="0"/>
              <a:t>uoteryhmien osalta</a:t>
            </a:r>
          </a:p>
          <a:p>
            <a:pPr marL="216000" lvl="1" indent="0">
              <a:buNone/>
            </a:pPr>
            <a:r>
              <a:rPr lang="fi-FI" i="1" dirty="0" smtClean="0"/>
              <a:t> </a:t>
            </a:r>
          </a:p>
          <a:p>
            <a:pPr marL="216000" lvl="1" indent="0">
              <a:buNone/>
            </a:pPr>
            <a:endParaRPr lang="fi-FI" i="1" dirty="0"/>
          </a:p>
        </p:txBody>
      </p:sp>
      <p:sp>
        <p:nvSpPr>
          <p:cNvPr id="2" name="Suorakulmio 1"/>
          <p:cNvSpPr/>
          <p:nvPr/>
        </p:nvSpPr>
        <p:spPr>
          <a:xfrm>
            <a:off x="1071927" y="154424"/>
            <a:ext cx="4191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solidFill>
                  <a:srgbClr val="AC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Muita mikromuovimääritelmiä</a:t>
            </a: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30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051725" y="744754"/>
            <a:ext cx="7349320" cy="3032125"/>
          </a:xfrm>
        </p:spPr>
        <p:txBody>
          <a:bodyPr/>
          <a:lstStyle/>
          <a:p>
            <a:pPr marL="216000" lvl="1" indent="0">
              <a:buNone/>
            </a:pPr>
            <a:r>
              <a:rPr lang="fi-FI" dirty="0" smtClean="0"/>
              <a:t>Meristrategiadirektiivin ohjeet seurannalle:</a:t>
            </a:r>
          </a:p>
          <a:p>
            <a:pPr marL="216000" lvl="1" indent="0">
              <a:buNone/>
            </a:pPr>
            <a:r>
              <a:rPr lang="fi-FI" dirty="0" smtClean="0"/>
              <a:t> </a:t>
            </a:r>
          </a:p>
          <a:p>
            <a:pPr lvl="1"/>
            <a:r>
              <a:rPr lang="fi-FI" i="1" dirty="0" smtClean="0"/>
              <a:t>Mikroroskaa </a:t>
            </a:r>
            <a:r>
              <a:rPr lang="fi-FI" i="1" dirty="0"/>
              <a:t>on seurattava </a:t>
            </a:r>
            <a:r>
              <a:rPr lang="fi-FI" b="1" i="1" dirty="0"/>
              <a:t>vesipatsaan </a:t>
            </a:r>
            <a:r>
              <a:rPr lang="fi-FI" b="1" i="1" dirty="0" smtClean="0"/>
              <a:t>pintakerroksessa </a:t>
            </a:r>
            <a:r>
              <a:rPr lang="fi-FI" b="1" i="1" dirty="0"/>
              <a:t>ja merenpohjan sedimentissä</a:t>
            </a:r>
            <a:r>
              <a:rPr lang="fi-FI" i="1" dirty="0"/>
              <a:t>, ja lisäksi sitä </a:t>
            </a:r>
            <a:r>
              <a:rPr lang="fi-FI" b="1" i="1" dirty="0"/>
              <a:t>voidaan seurata rannikolla</a:t>
            </a:r>
            <a:r>
              <a:rPr lang="fi-FI" i="1" dirty="0"/>
              <a:t>. </a:t>
            </a:r>
            <a:endParaRPr lang="fi-FI" i="1" dirty="0" smtClean="0"/>
          </a:p>
          <a:p>
            <a:pPr lvl="1"/>
            <a:endParaRPr lang="fi-FI" i="1" dirty="0"/>
          </a:p>
          <a:p>
            <a:pPr lvl="1"/>
            <a:r>
              <a:rPr lang="fi-FI" i="1" dirty="0" smtClean="0"/>
              <a:t>Mikroroskaa </a:t>
            </a:r>
            <a:r>
              <a:rPr lang="fi-FI" i="1" dirty="0"/>
              <a:t>on mahdollisuuksien mukaan seurattava niin, että se voidaan </a:t>
            </a:r>
            <a:r>
              <a:rPr lang="fi-FI" b="1" i="1" dirty="0"/>
              <a:t>yhdistää kuormituksen pistelähteisiin </a:t>
            </a:r>
            <a:r>
              <a:rPr lang="fi-FI" i="1" dirty="0"/>
              <a:t>(kuten satamat, huvivenesatamat, jätevedenpuhdistamot ja </a:t>
            </a:r>
            <a:r>
              <a:rPr lang="fi-FI" i="1" dirty="0" smtClean="0"/>
              <a:t>hulevesipäästöt</a:t>
            </a:r>
            <a:r>
              <a:rPr lang="fi-FI" i="1" dirty="0"/>
              <a:t>). </a:t>
            </a:r>
            <a:endParaRPr lang="fi-FI" i="1" dirty="0" smtClean="0"/>
          </a:p>
          <a:p>
            <a:pPr lvl="1"/>
            <a:endParaRPr lang="fi-FI" i="1" dirty="0"/>
          </a:p>
          <a:p>
            <a:pPr lvl="1"/>
            <a:r>
              <a:rPr lang="fi-FI" i="1" dirty="0" smtClean="0"/>
              <a:t>Aineistosta tulee määrittää  </a:t>
            </a:r>
            <a:r>
              <a:rPr lang="fi-FI" b="1" i="1" dirty="0"/>
              <a:t>’keinotekoiset polymeerimateriaalit’ ja ’muut’</a:t>
            </a:r>
            <a:r>
              <a:rPr lang="fi-FI" i="1" dirty="0"/>
              <a:t>. </a:t>
            </a:r>
            <a:endParaRPr lang="fi-FI" i="1" dirty="0" smtClean="0"/>
          </a:p>
          <a:p>
            <a:pPr marL="216000" lvl="1" indent="0">
              <a:buNone/>
            </a:pPr>
            <a:endParaRPr lang="fi-FI" i="1" dirty="0"/>
          </a:p>
          <a:p>
            <a:pPr marL="216000" lvl="1" indent="0">
              <a:buNone/>
            </a:pPr>
            <a:endParaRPr lang="fi-FI" i="1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2526" y="367123"/>
            <a:ext cx="6838950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AC04AC"/>
                </a:solidFill>
              </a:rPr>
              <a:t>Mikroroskien lähteet ja ympäristöseuranta</a:t>
            </a:r>
            <a:endParaRPr lang="fi-FI" b="0" dirty="0">
              <a:solidFill>
                <a:srgbClr val="AC0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84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051725" y="1175495"/>
            <a:ext cx="7931408" cy="3032125"/>
          </a:xfrm>
        </p:spPr>
        <p:txBody>
          <a:bodyPr/>
          <a:lstStyle/>
          <a:p>
            <a:pPr marL="216000" lvl="1" indent="0">
              <a:buNone/>
            </a:pPr>
            <a:endParaRPr lang="fi-FI" i="1" dirty="0" smtClean="0"/>
          </a:p>
          <a:p>
            <a:pPr marL="216000" lvl="1" indent="0">
              <a:buNone/>
            </a:pPr>
            <a:endParaRPr lang="fi-FI" i="1" dirty="0"/>
          </a:p>
          <a:p>
            <a:pPr marL="216000" lvl="1" indent="0">
              <a:buNone/>
            </a:pPr>
            <a:endParaRPr lang="fi-FI" i="1" dirty="0" smtClean="0"/>
          </a:p>
          <a:p>
            <a:pPr marL="216000" lvl="1" indent="0">
              <a:buNone/>
            </a:pPr>
            <a:endParaRPr lang="fi-FI" i="1" dirty="0" smtClean="0"/>
          </a:p>
          <a:p>
            <a:pPr marL="216000" lvl="1" indent="0">
              <a:buNone/>
            </a:pPr>
            <a:endParaRPr lang="fi-FI" i="1" dirty="0" smtClean="0"/>
          </a:p>
          <a:p>
            <a:pPr lvl="1"/>
            <a:endParaRPr lang="fi-FI" i="1" dirty="0"/>
          </a:p>
          <a:p>
            <a:pPr marL="216000" lvl="1" indent="0">
              <a:buNone/>
            </a:pPr>
            <a:endParaRPr lang="fi-FI" i="1" dirty="0"/>
          </a:p>
          <a:p>
            <a:pPr marL="216000" lvl="1" indent="0">
              <a:buNone/>
            </a:pPr>
            <a:endParaRPr lang="fi-FI" i="1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85826" y="360866"/>
            <a:ext cx="7889874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AC04AC"/>
                </a:solidFill>
              </a:rPr>
              <a:t>Meriseurannan avulla mikroroskan lähteitä tunnistamaan?</a:t>
            </a:r>
            <a:endParaRPr lang="fi-FI" b="0" dirty="0">
              <a:solidFill>
                <a:srgbClr val="AC04AC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0" y="619658"/>
            <a:ext cx="9144000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0" y="4603987"/>
            <a:ext cx="9144000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79617" y="1312329"/>
            <a:ext cx="1944216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Veden pinta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3979333" y="4330377"/>
            <a:ext cx="194421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Pohjasedimentti</a:t>
            </a:r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7199784" y="1196752"/>
            <a:ext cx="1944216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Rantaviiva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2354321" y="3104328"/>
            <a:ext cx="1944216" cy="5760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Vesipatsas</a:t>
            </a:r>
            <a:endParaRPr lang="fi-FI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77" y="930908"/>
            <a:ext cx="1039763" cy="8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67" y="1697085"/>
            <a:ext cx="694174" cy="16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52" y="3562610"/>
            <a:ext cx="1051233" cy="166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47" y="3517254"/>
            <a:ext cx="895645" cy="16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58" y="1032932"/>
            <a:ext cx="1357552" cy="65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56" y="1691921"/>
            <a:ext cx="1132530" cy="8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35" y="1801957"/>
            <a:ext cx="460507" cy="1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Outin työkone\kuvat\2017\WP_20170508_10_35_02_Pro_L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3130" y="930908"/>
            <a:ext cx="632405" cy="11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53" y="1801957"/>
            <a:ext cx="898798" cy="139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4521912" y="56556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</a:rPr>
              <a:t>Kuvat: Maiju Lehtiniemi, Pinja Näkki, Outi Setälä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9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18504" y="1100326"/>
            <a:ext cx="8066416" cy="3032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i="1" dirty="0" smtClean="0"/>
              <a:t>Käytännössä seuranta kohdistuu mikromuoveihin; synteettisten polymeerien eristäminen ympäristönäytteistä tapahtuu luonnonmateriaalien kustannuksella, sillä näytekäsittelyt vaurioittavat luonnonmateriaaleja</a:t>
            </a:r>
          </a:p>
          <a:p>
            <a:pPr>
              <a:lnSpc>
                <a:spcPct val="100000"/>
              </a:lnSpc>
            </a:pPr>
            <a:endParaRPr lang="fi-FI" i="1" dirty="0" smtClean="0"/>
          </a:p>
          <a:p>
            <a:pPr>
              <a:lnSpc>
                <a:spcPct val="100000"/>
              </a:lnSpc>
            </a:pPr>
            <a:r>
              <a:rPr lang="fi-FI" i="1" dirty="0" smtClean="0"/>
              <a:t>Mitä pienempiä hiukkasia halutaan tutkia, sitä puhtaampia näytteitä, ja  tarkempia, kalliimpia ja hitaampia laitteita tarvitaan  </a:t>
            </a:r>
          </a:p>
          <a:p>
            <a:pPr>
              <a:lnSpc>
                <a:spcPct val="100000"/>
              </a:lnSpc>
            </a:pPr>
            <a:endParaRPr lang="fi-FI" i="1" dirty="0" smtClean="0"/>
          </a:p>
          <a:p>
            <a:pPr>
              <a:lnSpc>
                <a:spcPct val="100000"/>
              </a:lnSpc>
            </a:pPr>
            <a:r>
              <a:rPr lang="fi-FI" i="1" dirty="0" smtClean="0"/>
              <a:t>Joidenkin materiaalien tunnistukseen ei toistaiseksi ole sopivia menetelmiä </a:t>
            </a:r>
          </a:p>
          <a:p>
            <a:pPr>
              <a:lnSpc>
                <a:spcPct val="100000"/>
              </a:lnSpc>
            </a:pPr>
            <a:endParaRPr lang="fi-FI" i="1" dirty="0" smtClean="0"/>
          </a:p>
          <a:p>
            <a:pPr>
              <a:lnSpc>
                <a:spcPct val="100000"/>
              </a:lnSpc>
            </a:pPr>
            <a:r>
              <a:rPr lang="fi-FI" i="1" dirty="0" smtClean="0"/>
              <a:t>”Ravistuminen” -hiukkasten ominaisuudet muuttuvat ajan kuluessa, kontaminaation on suuri ongelma</a:t>
            </a:r>
          </a:p>
          <a:p>
            <a:pPr marL="0" indent="0">
              <a:lnSpc>
                <a:spcPct val="150000"/>
              </a:lnSpc>
              <a:buNone/>
            </a:pPr>
            <a:endParaRPr lang="fi-FI" dirty="0" smtClean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24840" y="325461"/>
            <a:ext cx="8458200" cy="791751"/>
          </a:xfrm>
        </p:spPr>
        <p:txBody>
          <a:bodyPr/>
          <a:lstStyle/>
          <a:p>
            <a:pPr marL="0" indent="0"/>
            <a:r>
              <a:rPr lang="fi-FI" b="0" dirty="0" smtClean="0">
                <a:solidFill>
                  <a:srgbClr val="AC04AC"/>
                </a:solidFill>
              </a:rPr>
              <a:t>Tarvitaan kustannustehokkaita mikroroskien seuranta- menetelmiä, mutta…</a:t>
            </a:r>
            <a:endParaRPr lang="fi-FI" b="0" dirty="0">
              <a:solidFill>
                <a:srgbClr val="AC0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65830" y="1113155"/>
            <a:ext cx="7759070" cy="21710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i="1" dirty="0" smtClean="0"/>
              <a:t>Lähteiden </a:t>
            </a:r>
            <a:r>
              <a:rPr lang="fi-FI" i="1" dirty="0"/>
              <a:t>arvioiminen materiaaliltaan tunnistettujenkin hiukkasten pohjalta on haastavaa &amp; usein käytännössä </a:t>
            </a:r>
            <a:r>
              <a:rPr lang="fi-FI" i="1" dirty="0" smtClean="0"/>
              <a:t>mahdotonta</a:t>
            </a:r>
          </a:p>
          <a:p>
            <a:pPr>
              <a:lnSpc>
                <a:spcPct val="100000"/>
              </a:lnSpc>
            </a:pPr>
            <a:endParaRPr lang="fi-FI" i="1" dirty="0"/>
          </a:p>
          <a:p>
            <a:pPr>
              <a:lnSpc>
                <a:spcPct val="100000"/>
              </a:lnSpc>
            </a:pPr>
            <a:r>
              <a:rPr lang="fi-FI" i="1" dirty="0" smtClean="0"/>
              <a:t>Syynä ovat materiaalien </a:t>
            </a:r>
            <a:r>
              <a:rPr lang="fi-FI" i="1" dirty="0"/>
              <a:t>monet </a:t>
            </a:r>
            <a:r>
              <a:rPr lang="fi-FI" i="1" dirty="0" smtClean="0"/>
              <a:t>käyttökohteet ja pienten </a:t>
            </a:r>
            <a:r>
              <a:rPr lang="fi-FI" i="1" dirty="0"/>
              <a:t>hiukkasten </a:t>
            </a:r>
            <a:r>
              <a:rPr lang="fi-FI" i="1" dirty="0" smtClean="0"/>
              <a:t>kulkeutuminen kauas päästölähteestään</a:t>
            </a:r>
          </a:p>
          <a:p>
            <a:pPr>
              <a:lnSpc>
                <a:spcPct val="100000"/>
              </a:lnSpc>
            </a:pPr>
            <a:endParaRPr lang="fi-FI" i="1" dirty="0" smtClean="0"/>
          </a:p>
          <a:p>
            <a:pPr>
              <a:lnSpc>
                <a:spcPct val="100000"/>
              </a:lnSpc>
            </a:pPr>
            <a:r>
              <a:rPr lang="fi-FI" i="1" dirty="0" smtClean="0"/>
              <a:t>Joissakin tapauksissa voidaan kuormitus tunnistaa ja linkittää lähteisiin: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i="1" dirty="0"/>
              <a:t>	</a:t>
            </a:r>
            <a:r>
              <a:rPr lang="fi-FI" i="1" dirty="0" smtClean="0"/>
              <a:t>Tutkittavan alueen erityispiirteet (virtaukset, avoimuus, syvyys </a:t>
            </a:r>
            <a:r>
              <a:rPr lang="fi-FI" i="1" dirty="0" err="1" smtClean="0"/>
              <a:t>ym</a:t>
            </a:r>
            <a:r>
              <a:rPr lang="fi-FI" i="1" dirty="0" smtClean="0"/>
              <a:t>) 	ovat avainasemassa </a:t>
            </a:r>
          </a:p>
          <a:p>
            <a:pPr marL="216000" lvl="1" indent="0">
              <a:lnSpc>
                <a:spcPct val="100000"/>
              </a:lnSpc>
              <a:buNone/>
            </a:pPr>
            <a:r>
              <a:rPr lang="fi-FI" i="1" dirty="0" smtClean="0"/>
              <a:t>	</a:t>
            </a:r>
          </a:p>
          <a:p>
            <a:pPr marL="216000" lvl="1" indent="0">
              <a:lnSpc>
                <a:spcPct val="100000"/>
              </a:lnSpc>
              <a:buNone/>
            </a:pPr>
            <a:r>
              <a:rPr lang="fi-FI" i="1" dirty="0"/>
              <a:t>	</a:t>
            </a:r>
          </a:p>
          <a:p>
            <a:pPr>
              <a:lnSpc>
                <a:spcPct val="100000"/>
              </a:lnSpc>
            </a:pPr>
            <a:endParaRPr lang="fi-FI" i="1" dirty="0" smtClean="0"/>
          </a:p>
          <a:p>
            <a:pPr>
              <a:lnSpc>
                <a:spcPct val="100000"/>
              </a:lnSpc>
            </a:pPr>
            <a:endParaRPr lang="fi-FI" i="1" dirty="0"/>
          </a:p>
          <a:p>
            <a:pPr>
              <a:lnSpc>
                <a:spcPct val="100000"/>
              </a:lnSpc>
            </a:pPr>
            <a:endParaRPr lang="fi-FI" i="1" dirty="0"/>
          </a:p>
          <a:p>
            <a:pPr marL="0" indent="0">
              <a:lnSpc>
                <a:spcPct val="100000"/>
              </a:lnSpc>
              <a:buNone/>
            </a:pPr>
            <a:endParaRPr lang="fi-FI" i="1" dirty="0" smtClean="0"/>
          </a:p>
          <a:p>
            <a:pPr>
              <a:lnSpc>
                <a:spcPct val="100000"/>
              </a:lnSpc>
            </a:pPr>
            <a:endParaRPr lang="fi-FI" i="1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800100" y="191185"/>
            <a:ext cx="7627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>
                <a:solidFill>
                  <a:srgbClr val="AC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Voidaanko seuranta-aineiston avulla paikallistaa yksittäisiä lähteitä?</a:t>
            </a: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3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KE PPT-POHJA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7DB880163C0347A7A53A929637A1A0" ma:contentTypeVersion="2" ma:contentTypeDescription="Luo uusi asiakirja." ma:contentTypeScope="" ma:versionID="de17a2c55a1f727f941789c0f25d3768">
  <xsd:schema xmlns:xsd="http://www.w3.org/2001/XMLSchema" xmlns:xs="http://www.w3.org/2001/XMLSchema" xmlns:p="http://schemas.microsoft.com/office/2006/metadata/properties" xmlns:ns2="a6a23f2e-7bc5-49e2-8a1f-2a7c97658e41" targetNamespace="http://schemas.microsoft.com/office/2006/metadata/properties" ma:root="true" ma:fieldsID="601a0a66a14cb7e7f44cc188556c282e" ns2:_="">
    <xsd:import namespace="a6a23f2e-7bc5-49e2-8a1f-2a7c97658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3f2e-7bc5-49e2-8a1f-2a7c97658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a6a23f2e-7bc5-49e2-8a1f-2a7c97658e4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24BF63-860E-48B6-8D87-D8295A386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23f2e-7bc5-49e2-8a1f-2a7c97658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SYKE_ppt_POHJA_FIN_v25092017</Template>
  <TotalTime>0</TotalTime>
  <Words>663</Words>
  <Application>Microsoft Office PowerPoint</Application>
  <PresentationFormat>Näytössä katseltava esitys (16:9)</PresentationFormat>
  <Paragraphs>164</Paragraphs>
  <Slides>22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SYKE PPT-POHJA 2017</vt:lpstr>
      <vt:lpstr>Mikroroska ja mikromuovi –  mistä sitä tulee ja minne se menee? </vt:lpstr>
      <vt:lpstr>Merten mikroroskat? </vt:lpstr>
      <vt:lpstr>Mikromuovit  </vt:lpstr>
      <vt:lpstr>Mikromuovin määritelmä ei ole ”täysin vakiintunut”</vt:lpstr>
      <vt:lpstr>PowerPoint-esitys</vt:lpstr>
      <vt:lpstr>Mikroroskien lähteet ja ympäristöseuranta</vt:lpstr>
      <vt:lpstr>Meriseurannan avulla mikroroskan lähteitä tunnistamaan?</vt:lpstr>
      <vt:lpstr>Tarvitaan kustannustehokkaita mikroroskien seuranta- menetelmiä, mutta…</vt:lpstr>
      <vt:lpstr>PowerPoint-esitys</vt:lpstr>
      <vt:lpstr>PowerPoint-esitys</vt:lpstr>
      <vt:lpstr>Mistä merten mikromuovit ovat peräisin?</vt:lpstr>
      <vt:lpstr>Mitkä yhteiskunnan toiminnot tuottavat (eniten) mikromuoveja?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2017-09-25T11:28:39Z</dcterms:created>
  <dcterms:modified xsi:type="dcterms:W3CDTF">2019-04-15T12:48:00Z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0x0101001F7DB880163C0347A7A53A929637A1A0</vt:lpwstr>
  </property>
</Properties>
</file>